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58" r:id="rId3"/>
    <p:sldId id="295" r:id="rId4"/>
    <p:sldId id="260" r:id="rId5"/>
    <p:sldId id="261" r:id="rId6"/>
    <p:sldId id="262" r:id="rId7"/>
    <p:sldId id="263" r:id="rId8"/>
    <p:sldId id="264" r:id="rId9"/>
    <p:sldId id="265" r:id="rId10"/>
    <p:sldId id="29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B55572-2D7D-49B3-ACA2-558E50FC1AE1}" type="datetimeFigureOut">
              <a:rPr lang="en-US" smtClean="0"/>
              <a:t>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6B2079-2442-4CA7-AEA6-66DB9B7AB26E}" type="slidenum">
              <a:rPr lang="en-US" smtClean="0"/>
              <a:t>‹#›</a:t>
            </a:fld>
            <a:endParaRPr lang="en-US"/>
          </a:p>
        </p:txBody>
      </p:sp>
    </p:spTree>
    <p:extLst>
      <p:ext uri="{BB962C8B-B14F-4D97-AF65-F5344CB8AC3E}">
        <p14:creationId xmlns:p14="http://schemas.microsoft.com/office/powerpoint/2010/main" val="4185522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454A8F-9271-4367-BFFC-89BFDB0FAB09}"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392824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454A8F-9271-4367-BFFC-89BFDB0FAB09}"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222823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454A8F-9271-4367-BFFC-89BFDB0FAB09}"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4214605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454A8F-9271-4367-BFFC-89BFDB0FAB09}"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138751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454A8F-9271-4367-BFFC-89BFDB0FAB09}"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358640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454A8F-9271-4367-BFFC-89BFDB0FAB09}"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3032748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454A8F-9271-4367-BFFC-89BFDB0FAB09}"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3937558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454A8F-9271-4367-BFFC-89BFDB0FAB09}"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2228017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54A8F-9271-4367-BFFC-89BFDB0FAB09}"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974005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454A8F-9271-4367-BFFC-89BFDB0FAB09}"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2968827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454A8F-9271-4367-BFFC-89BFDB0FAB09}"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88109-0F27-4250-8A98-BCCFBD5CE26F}" type="slidenum">
              <a:rPr lang="en-US" smtClean="0"/>
              <a:t>‹#›</a:t>
            </a:fld>
            <a:endParaRPr lang="en-US"/>
          </a:p>
        </p:txBody>
      </p:sp>
    </p:spTree>
    <p:extLst>
      <p:ext uri="{BB962C8B-B14F-4D97-AF65-F5344CB8AC3E}">
        <p14:creationId xmlns:p14="http://schemas.microsoft.com/office/powerpoint/2010/main" val="591485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454A8F-9271-4367-BFFC-89BFDB0FAB09}" type="datetimeFigureOut">
              <a:rPr lang="en-US" smtClean="0"/>
              <a:t>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88109-0F27-4250-8A98-BCCFBD5CE26F}" type="slidenum">
              <a:rPr lang="en-US" smtClean="0"/>
              <a:t>‹#›</a:t>
            </a:fld>
            <a:endParaRPr lang="en-US"/>
          </a:p>
        </p:txBody>
      </p:sp>
    </p:spTree>
    <p:extLst>
      <p:ext uri="{BB962C8B-B14F-4D97-AF65-F5344CB8AC3E}">
        <p14:creationId xmlns:p14="http://schemas.microsoft.com/office/powerpoint/2010/main" val="3617989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2736991" y="4"/>
            <a:ext cx="345701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15" y="-6954"/>
            <a:ext cx="335634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5573506" y="2"/>
            <a:ext cx="3570494"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5787645" y="4438581"/>
            <a:ext cx="3356355"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3029803" y="4438046"/>
            <a:ext cx="339273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1"/>
            <a:ext cx="3681618"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9525" y="2433330"/>
            <a:ext cx="9080773" cy="1997759"/>
          </a:xfrm>
          <a:prstGeom prst="rect">
            <a:avLst/>
          </a:prstGeom>
          <a:noFill/>
          <a:ln>
            <a:noFill/>
          </a:ln>
        </p:spPr>
      </p:pic>
    </p:spTree>
    <p:extLst>
      <p:ext uri="{BB962C8B-B14F-4D97-AF65-F5344CB8AC3E}">
        <p14:creationId xmlns:p14="http://schemas.microsoft.com/office/powerpoint/2010/main" val="38871908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a:t>
            </a:r>
            <a:endParaRPr lang="en-US" dirty="0"/>
          </a:p>
        </p:txBody>
      </p:sp>
      <p:sp>
        <p:nvSpPr>
          <p:cNvPr id="3" name="Content Placeholder 2"/>
          <p:cNvSpPr>
            <a:spLocks noGrp="1"/>
          </p:cNvSpPr>
          <p:nvPr>
            <p:ph idx="1"/>
          </p:nvPr>
        </p:nvSpPr>
        <p:spPr/>
        <p:txBody>
          <a:bodyPr>
            <a:normAutofit/>
          </a:bodyPr>
          <a:lstStyle/>
          <a:p>
            <a:r>
              <a:rPr lang="en-US" u="sng" dirty="0" err="1" smtClean="0"/>
              <a:t>Univariate</a:t>
            </a:r>
            <a:r>
              <a:rPr lang="en-US" u="sng" dirty="0" smtClean="0"/>
              <a:t> Analysis:</a:t>
            </a:r>
          </a:p>
          <a:p>
            <a:pPr marL="0" indent="0">
              <a:buNone/>
            </a:pPr>
            <a:r>
              <a:rPr lang="en-US" sz="2600" dirty="0" smtClean="0"/>
              <a:t>It is used to summarize only one variable at a time.</a:t>
            </a:r>
            <a:endParaRPr lang="en-US" sz="2600" dirty="0"/>
          </a:p>
          <a:p>
            <a:r>
              <a:rPr lang="en-US" u="sng" dirty="0" smtClean="0"/>
              <a:t>Bivariate Analysis:</a:t>
            </a:r>
          </a:p>
          <a:p>
            <a:pPr marL="0" indent="0">
              <a:buNone/>
            </a:pPr>
            <a:r>
              <a:rPr lang="en-US" sz="2600" dirty="0" smtClean="0"/>
              <a:t>Bivariate statistics compare two variables and determine relation between them.</a:t>
            </a:r>
            <a:endParaRPr lang="en-US" sz="2600" dirty="0"/>
          </a:p>
          <a:p>
            <a:r>
              <a:rPr lang="en-US" u="sng" dirty="0" smtClean="0"/>
              <a:t>Multivariate Analysis:</a:t>
            </a:r>
          </a:p>
          <a:p>
            <a:pPr marL="0" indent="0">
              <a:buNone/>
            </a:pPr>
            <a:r>
              <a:rPr lang="en-US" sz="2600" dirty="0" smtClean="0"/>
              <a:t>Multivariate statistics compare more than two variables.</a:t>
            </a:r>
          </a:p>
        </p:txBody>
      </p:sp>
    </p:spTree>
    <p:extLst>
      <p:ext uri="{BB962C8B-B14F-4D97-AF65-F5344CB8AC3E}">
        <p14:creationId xmlns:p14="http://schemas.microsoft.com/office/powerpoint/2010/main" val="4079115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104" y="2018080"/>
            <a:ext cx="7886700" cy="1325563"/>
          </a:xfrm>
        </p:spPr>
        <p:txBody>
          <a:bodyPr>
            <a:normAutofit/>
          </a:bodyPr>
          <a:lstStyle/>
          <a:p>
            <a:pPr algn="ctr"/>
            <a:r>
              <a:rPr lang="en-US" sz="6000" b="1" dirty="0" smtClean="0"/>
              <a:t>Univariate Analysis</a:t>
            </a:r>
            <a:endParaRPr lang="en-US" sz="6000" b="1" dirty="0"/>
          </a:p>
        </p:txBody>
      </p:sp>
    </p:spTree>
    <p:extLst>
      <p:ext uri="{BB962C8B-B14F-4D97-AF65-F5344CB8AC3E}">
        <p14:creationId xmlns:p14="http://schemas.microsoft.com/office/powerpoint/2010/main" val="2990308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Property Type</a:t>
            </a:r>
            <a:endParaRPr lang="en-US" b="1" dirty="0"/>
          </a:p>
        </p:txBody>
      </p:sp>
      <p:sp>
        <p:nvSpPr>
          <p:cNvPr id="4" name="Text Placeholder 3"/>
          <p:cNvSpPr>
            <a:spLocks noGrp="1"/>
          </p:cNvSpPr>
          <p:nvPr>
            <p:ph type="body" idx="1"/>
          </p:nvPr>
        </p:nvSpPr>
        <p:spPr>
          <a:xfrm>
            <a:off x="550711" y="1481870"/>
            <a:ext cx="3868340" cy="991699"/>
          </a:xfrm>
        </p:spPr>
        <p:txBody>
          <a:bodyPr>
            <a:normAutofit fontScale="70000" lnSpcReduction="20000"/>
          </a:bodyPr>
          <a:lstStyle/>
          <a:p>
            <a:r>
              <a:rPr lang="en-US" dirty="0"/>
              <a:t>In the given data of 452 rows:</a:t>
            </a:r>
          </a:p>
          <a:p>
            <a:pPr marL="342900" indent="-342900">
              <a:buFont typeface="Arial" pitchFamily="34" charset="0"/>
              <a:buChar char="•"/>
            </a:pPr>
            <a:r>
              <a:rPr lang="en-US" b="0" dirty="0"/>
              <a:t>66% properties are Independent Floor</a:t>
            </a:r>
          </a:p>
          <a:p>
            <a:pPr marL="342900" indent="-342900">
              <a:buFont typeface="Arial" pitchFamily="34" charset="0"/>
              <a:buChar char="•"/>
            </a:pPr>
            <a:r>
              <a:rPr lang="en-US" b="0" dirty="0"/>
              <a:t>29% properties are </a:t>
            </a:r>
            <a:r>
              <a:rPr lang="en-US" b="0" dirty="0" smtClean="0"/>
              <a:t>Apartment</a:t>
            </a:r>
            <a:endParaRPr lang="en-US" dirty="0"/>
          </a:p>
        </p:txBody>
      </p:sp>
      <p:sp>
        <p:nvSpPr>
          <p:cNvPr id="6" name="Text Placeholder 5"/>
          <p:cNvSpPr>
            <a:spLocks noGrp="1"/>
          </p:cNvSpPr>
          <p:nvPr>
            <p:ph type="body" sz="quarter" idx="3"/>
          </p:nvPr>
        </p:nvSpPr>
        <p:spPr>
          <a:xfrm>
            <a:off x="4611566" y="1535724"/>
            <a:ext cx="3887391" cy="926123"/>
          </a:xfrm>
        </p:spPr>
        <p:txBody>
          <a:bodyPr>
            <a:normAutofit fontScale="92500" lnSpcReduction="20000"/>
          </a:bodyPr>
          <a:lstStyle/>
          <a:p>
            <a:pPr marL="342900" indent="-342900">
              <a:buFont typeface="Arial" pitchFamily="34" charset="0"/>
              <a:buChar char="•"/>
            </a:pPr>
            <a:r>
              <a:rPr lang="en-US" sz="2000" b="0" dirty="0"/>
              <a:t>5% properties are Independent House</a:t>
            </a:r>
          </a:p>
          <a:p>
            <a:pPr marL="342900" indent="-342900">
              <a:buFont typeface="Arial" pitchFamily="34" charset="0"/>
              <a:buChar char="•"/>
            </a:pPr>
            <a:r>
              <a:rPr lang="en-US" sz="2000" b="0" dirty="0"/>
              <a:t>1% properties are Villa.</a:t>
            </a: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77" y="3057159"/>
            <a:ext cx="3078956"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159" y="3165598"/>
            <a:ext cx="300037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0570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400" b="1" dirty="0" smtClean="0"/>
              <a:t>Bathrooms</a:t>
            </a:r>
            <a:endParaRPr lang="en-US" sz="4400" b="1" dirty="0"/>
          </a:p>
        </p:txBody>
      </p:sp>
      <p:sp>
        <p:nvSpPr>
          <p:cNvPr id="5" name="Text Placeholder 4"/>
          <p:cNvSpPr>
            <a:spLocks noGrp="1"/>
          </p:cNvSpPr>
          <p:nvPr>
            <p:ph type="body" sz="half" idx="2"/>
          </p:nvPr>
        </p:nvSpPr>
        <p:spPr/>
        <p:txBody>
          <a:bodyPr>
            <a:normAutofit fontScale="85000" lnSpcReduction="10000"/>
          </a:bodyPr>
          <a:lstStyle/>
          <a:p>
            <a:pPr marL="285750" indent="-285750">
              <a:buFont typeface="Arial" pitchFamily="34" charset="0"/>
              <a:buChar char="•"/>
            </a:pPr>
            <a:r>
              <a:rPr lang="en-US" sz="2000" dirty="0"/>
              <a:t>Most of the house have 2 bathrooms and 3 bathrooms</a:t>
            </a:r>
          </a:p>
          <a:p>
            <a:pPr marL="285750" indent="-285750">
              <a:buFont typeface="Arial" pitchFamily="34" charset="0"/>
              <a:buChar char="•"/>
            </a:pPr>
            <a:r>
              <a:rPr lang="en-US" sz="2000" dirty="0"/>
              <a:t>a very few house have 1 and 4 </a:t>
            </a:r>
            <a:r>
              <a:rPr lang="en-US" sz="2000" dirty="0" smtClean="0"/>
              <a:t>bathrooms</a:t>
            </a:r>
            <a:endParaRPr lang="en-US" sz="2000" dirty="0"/>
          </a:p>
        </p:txBody>
      </p:sp>
      <p:pic>
        <p:nvPicPr>
          <p:cNvPr id="5122" name="Picture 2"/>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3888" r="3888"/>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210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025" y="170327"/>
            <a:ext cx="5485714" cy="5485714"/>
          </a:xfrm>
          <a:prstGeom prst="rect">
            <a:avLst/>
          </a:prstGeom>
        </p:spPr>
      </p:pic>
      <p:sp>
        <p:nvSpPr>
          <p:cNvPr id="3" name="Title 2"/>
          <p:cNvSpPr>
            <a:spLocks noGrp="1"/>
          </p:cNvSpPr>
          <p:nvPr>
            <p:ph type="title"/>
          </p:nvPr>
        </p:nvSpPr>
        <p:spPr/>
        <p:txBody>
          <a:bodyPr>
            <a:normAutofit/>
          </a:bodyPr>
          <a:lstStyle/>
          <a:p>
            <a:r>
              <a:rPr lang="en-US" sz="4400" b="1" dirty="0" smtClean="0"/>
              <a:t>BHK</a:t>
            </a:r>
            <a:endParaRPr lang="en-US" sz="4400" b="1" dirty="0"/>
          </a:p>
        </p:txBody>
      </p:sp>
      <p:sp>
        <p:nvSpPr>
          <p:cNvPr id="5" name="Text Placeholder 4"/>
          <p:cNvSpPr>
            <a:spLocks noGrp="1"/>
          </p:cNvSpPr>
          <p:nvPr>
            <p:ph type="body" sz="half" idx="2"/>
          </p:nvPr>
        </p:nvSpPr>
        <p:spPr/>
        <p:txBody>
          <a:bodyPr>
            <a:normAutofit/>
          </a:bodyPr>
          <a:lstStyle/>
          <a:p>
            <a:pPr marL="285750" indent="-285750">
              <a:buFont typeface="Arial" pitchFamily="34" charset="0"/>
              <a:buChar char="•"/>
            </a:pPr>
            <a:endParaRPr lang="en-US" sz="2000" dirty="0" smtClean="0"/>
          </a:p>
          <a:p>
            <a:pPr marL="285750" indent="-285750">
              <a:buFont typeface="Arial" pitchFamily="34" charset="0"/>
              <a:buChar char="•"/>
            </a:pPr>
            <a:r>
              <a:rPr lang="en-US" sz="2000" dirty="0" smtClean="0"/>
              <a:t>There </a:t>
            </a:r>
            <a:r>
              <a:rPr lang="en-US" sz="2000" dirty="0"/>
              <a:t> </a:t>
            </a:r>
            <a:r>
              <a:rPr lang="en-US" sz="2000" dirty="0" smtClean="0"/>
              <a:t>is total 452 properties most of which are 2 BHK or 3 BHK.</a:t>
            </a:r>
            <a:endParaRPr lang="en-US" sz="2000" dirty="0"/>
          </a:p>
          <a:p>
            <a:pPr marL="285750" indent="-285750">
              <a:buFont typeface="Arial" pitchFamily="34" charset="0"/>
              <a:buChar char="•"/>
            </a:pPr>
            <a:r>
              <a:rPr lang="en-US" sz="2000" dirty="0"/>
              <a:t>followed by </a:t>
            </a:r>
            <a:r>
              <a:rPr lang="en-US" sz="2000" dirty="0" smtClean="0"/>
              <a:t>4 </a:t>
            </a:r>
            <a:r>
              <a:rPr lang="en-US" sz="2000" dirty="0"/>
              <a:t>BHK and then </a:t>
            </a:r>
            <a:r>
              <a:rPr lang="en-US" sz="2000" dirty="0" smtClean="0"/>
              <a:t>1 </a:t>
            </a:r>
            <a:r>
              <a:rPr lang="en-US" sz="2000" dirty="0"/>
              <a:t>BHK and so on.</a:t>
            </a:r>
          </a:p>
          <a:p>
            <a:pPr marL="285750" indent="-285750">
              <a:buFont typeface="Arial" pitchFamily="34" charset="0"/>
              <a:buChar char="•"/>
            </a:pPr>
            <a:r>
              <a:rPr lang="en-US" sz="2000" dirty="0"/>
              <a:t>and there are very few properties which have more than 4 BHK.</a:t>
            </a:r>
          </a:p>
          <a:p>
            <a:endParaRPr lang="en-US" sz="2000" dirty="0"/>
          </a:p>
        </p:txBody>
      </p:sp>
    </p:spTree>
    <p:extLst>
      <p:ext uri="{BB962C8B-B14F-4D97-AF65-F5344CB8AC3E}">
        <p14:creationId xmlns:p14="http://schemas.microsoft.com/office/powerpoint/2010/main" val="1134179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smtClean="0"/>
              <a:t>Price</a:t>
            </a:r>
            <a:endParaRPr lang="en-US" sz="4400" b="1" dirty="0"/>
          </a:p>
        </p:txBody>
      </p:sp>
      <p:sp>
        <p:nvSpPr>
          <p:cNvPr id="4" name="Text Placeholder 3"/>
          <p:cNvSpPr>
            <a:spLocks noGrp="1"/>
          </p:cNvSpPr>
          <p:nvPr>
            <p:ph type="body" sz="half" idx="2"/>
          </p:nvPr>
        </p:nvSpPr>
        <p:spPr/>
        <p:txBody>
          <a:bodyPr>
            <a:normAutofit/>
          </a:bodyPr>
          <a:lstStyle/>
          <a:p>
            <a:pPr marL="342900" indent="-342900">
              <a:buFont typeface="Arial" pitchFamily="34" charset="0"/>
              <a:buChar char="•"/>
            </a:pPr>
            <a:r>
              <a:rPr lang="en-US" sz="2000" dirty="0"/>
              <a:t>In the given dataset price of the properties lies from 25 lakh to 2 crore and there are so many outliers in data set.</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3931" y="1230923"/>
            <a:ext cx="4088422" cy="400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949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1" dirty="0" smtClean="0"/>
              <a:t>Area of the property</a:t>
            </a:r>
            <a:endParaRPr lang="en-US" sz="4400" b="1" dirty="0"/>
          </a:p>
        </p:txBody>
      </p:sp>
      <p:sp>
        <p:nvSpPr>
          <p:cNvPr id="4" name="Text Placeholder 3"/>
          <p:cNvSpPr>
            <a:spLocks noGrp="1"/>
          </p:cNvSpPr>
          <p:nvPr>
            <p:ph type="body" sz="half" idx="2"/>
          </p:nvPr>
        </p:nvSpPr>
        <p:spPr>
          <a:xfrm>
            <a:off x="541918" y="2198077"/>
            <a:ext cx="2949178" cy="3811588"/>
          </a:xfrm>
        </p:spPr>
        <p:txBody>
          <a:bodyPr>
            <a:normAutofit/>
          </a:bodyPr>
          <a:lstStyle/>
          <a:p>
            <a:pPr marL="342900" indent="-342900">
              <a:buFont typeface="Arial" pitchFamily="34" charset="0"/>
              <a:buChar char="•"/>
            </a:pPr>
            <a:r>
              <a:rPr lang="en-US" sz="2000" dirty="0" smtClean="0"/>
              <a:t>In the </a:t>
            </a:r>
            <a:r>
              <a:rPr lang="en-US" sz="2000" dirty="0"/>
              <a:t>given data area of properties lies between </a:t>
            </a:r>
            <a:r>
              <a:rPr lang="en-US" sz="2000" dirty="0" smtClean="0"/>
              <a:t>200 </a:t>
            </a:r>
            <a:r>
              <a:rPr lang="en-US" sz="2000" dirty="0"/>
              <a:t>sq ft to </a:t>
            </a:r>
            <a:r>
              <a:rPr lang="en-US" sz="2000" dirty="0" smtClean="0"/>
              <a:t>4000 </a:t>
            </a:r>
            <a:r>
              <a:rPr lang="en-US" sz="2000" dirty="0"/>
              <a:t>sq ft.</a:t>
            </a:r>
          </a:p>
        </p:txBody>
      </p:sp>
      <p:pic>
        <p:nvPicPr>
          <p:cNvPr id="7170" name="Picture 2"/>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340" r="1340"/>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090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sz="4400" b="1" dirty="0" smtClean="0"/>
              <a:t>Construction Status</a:t>
            </a:r>
            <a:endParaRPr lang="en-US" sz="4400" b="1" dirty="0"/>
          </a:p>
        </p:txBody>
      </p:sp>
      <p:sp>
        <p:nvSpPr>
          <p:cNvPr id="11" name="Text Placeholder 10"/>
          <p:cNvSpPr>
            <a:spLocks noGrp="1"/>
          </p:cNvSpPr>
          <p:nvPr>
            <p:ph type="body" sz="half" idx="2"/>
          </p:nvPr>
        </p:nvSpPr>
        <p:spPr/>
        <p:txBody>
          <a:bodyPr>
            <a:normAutofit/>
          </a:bodyPr>
          <a:lstStyle/>
          <a:p>
            <a:pPr marL="285750" indent="-285750">
              <a:buFont typeface="Arial" pitchFamily="34" charset="0"/>
              <a:buChar char="•"/>
            </a:pPr>
            <a:r>
              <a:rPr lang="en-US" sz="2000" dirty="0" smtClean="0"/>
              <a:t>95% of house are ready as majority of house are on resale.</a:t>
            </a:r>
          </a:p>
          <a:p>
            <a:pPr marL="285750" indent="-285750">
              <a:buFont typeface="Arial" pitchFamily="34" charset="0"/>
              <a:buChar char="•"/>
            </a:pPr>
            <a:r>
              <a:rPr lang="en-US" sz="2000" dirty="0" smtClean="0"/>
              <a:t>whereas only 5% properties are under construction.</a:t>
            </a:r>
          </a:p>
          <a:p>
            <a:endParaRPr lang="en-US" sz="2000" dirty="0"/>
          </a:p>
        </p:txBody>
      </p:sp>
      <p:pic>
        <p:nvPicPr>
          <p:cNvPr id="8198"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060" y="1914726"/>
            <a:ext cx="3389279" cy="2926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2537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1" dirty="0" smtClean="0"/>
              <a:t>Property status</a:t>
            </a:r>
            <a:endParaRPr lang="en-US" sz="4400" b="1" dirty="0"/>
          </a:p>
        </p:txBody>
      </p:sp>
      <p:sp>
        <p:nvSpPr>
          <p:cNvPr id="4" name="Text Placeholder 3"/>
          <p:cNvSpPr>
            <a:spLocks noGrp="1"/>
          </p:cNvSpPr>
          <p:nvPr>
            <p:ph type="body" sz="half" idx="2"/>
          </p:nvPr>
        </p:nvSpPr>
        <p:spPr/>
        <p:txBody>
          <a:bodyPr/>
          <a:lstStyle/>
          <a:p>
            <a:endParaRPr lang="en-US" dirty="0" smtClean="0"/>
          </a:p>
          <a:p>
            <a:pPr marL="285750" indent="-285750">
              <a:buFont typeface="Arial" pitchFamily="34" charset="0"/>
              <a:buChar char="•"/>
            </a:pPr>
            <a:r>
              <a:rPr lang="en-US" sz="2000" dirty="0"/>
              <a:t>In the given dataset majority of properties are old as they are on resale whereas </a:t>
            </a:r>
            <a:r>
              <a:rPr lang="en-US" sz="2000" dirty="0" smtClean="0"/>
              <a:t>27% properties </a:t>
            </a:r>
            <a:r>
              <a:rPr lang="en-US" sz="2000" dirty="0"/>
              <a:t>are new.</a:t>
            </a: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62146" y="2242972"/>
            <a:ext cx="2479430" cy="256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731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42" y="2158757"/>
            <a:ext cx="7886700" cy="1325563"/>
          </a:xfrm>
        </p:spPr>
        <p:txBody>
          <a:bodyPr>
            <a:normAutofit/>
          </a:bodyPr>
          <a:lstStyle/>
          <a:p>
            <a:pPr algn="ctr"/>
            <a:r>
              <a:rPr lang="en-US" sz="6000" b="1" dirty="0" smtClean="0"/>
              <a:t>BIVARIATE ANALYSIS</a:t>
            </a:r>
            <a:endParaRPr lang="en-US" sz="6000" b="1" dirty="0"/>
          </a:p>
        </p:txBody>
      </p:sp>
    </p:spTree>
    <p:extLst>
      <p:ext uri="{BB962C8B-B14F-4D97-AF65-F5344CB8AC3E}">
        <p14:creationId xmlns:p14="http://schemas.microsoft.com/office/powerpoint/2010/main" val="37507597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62CC75-9420-47CB-84DD-90A2CE09539F}"/>
              </a:ext>
            </a:extLst>
          </p:cNvPr>
          <p:cNvSpPr>
            <a:spLocks noGrp="1"/>
          </p:cNvSpPr>
          <p:nvPr>
            <p:ph type="ctrTitle"/>
          </p:nvPr>
        </p:nvSpPr>
        <p:spPr>
          <a:xfrm>
            <a:off x="1143000" y="773723"/>
            <a:ext cx="6858000" cy="2063262"/>
          </a:xfrm>
        </p:spPr>
        <p:txBody>
          <a:bodyPr>
            <a:normAutofit fontScale="90000"/>
          </a:bodyPr>
          <a:lstStyle/>
          <a:p>
            <a:r>
              <a:rPr lang="en-US" sz="4400" b="1" dirty="0" smtClean="0"/>
              <a:t>Project Title: Web Scraping </a:t>
            </a:r>
            <a:r>
              <a:rPr lang="en-US" sz="4400" b="1" dirty="0" smtClean="0"/>
              <a:t>and EDA on </a:t>
            </a:r>
            <a:r>
              <a:rPr lang="en-US" sz="4400" b="1" dirty="0" smtClean="0"/>
              <a:t>Real Estate </a:t>
            </a:r>
            <a:br>
              <a:rPr lang="en-US" sz="4400" b="1" dirty="0" smtClean="0"/>
            </a:br>
            <a:r>
              <a:rPr lang="en-US" sz="4400" b="1" dirty="0" smtClean="0"/>
              <a:t>Website:- Makaan.com</a:t>
            </a:r>
            <a:endParaRPr lang="en-IN" sz="4400" b="1" dirty="0"/>
          </a:p>
        </p:txBody>
      </p:sp>
      <p:sp>
        <p:nvSpPr>
          <p:cNvPr id="3" name="Subtitle 2">
            <a:extLst>
              <a:ext uri="{FF2B5EF4-FFF2-40B4-BE49-F238E27FC236}">
                <a16:creationId xmlns="" xmlns:a16="http://schemas.microsoft.com/office/drawing/2014/main" id="{776E1871-C1C0-448F-8955-DFD153D30EAC}"/>
              </a:ext>
            </a:extLst>
          </p:cNvPr>
          <p:cNvSpPr>
            <a:spLocks noGrp="1"/>
          </p:cNvSpPr>
          <p:nvPr>
            <p:ph type="subTitle" idx="1"/>
          </p:nvPr>
        </p:nvSpPr>
        <p:spPr>
          <a:xfrm>
            <a:off x="1055077" y="3449638"/>
            <a:ext cx="6858000" cy="1655762"/>
          </a:xfrm>
        </p:spPr>
        <p:txBody>
          <a:bodyPr>
            <a:normAutofit fontScale="70000" lnSpcReduction="20000"/>
          </a:bodyPr>
          <a:lstStyle/>
          <a:p>
            <a:endParaRPr lang="en-IN" dirty="0" smtClean="0"/>
          </a:p>
          <a:p>
            <a:r>
              <a:rPr lang="en-IN" sz="3600" dirty="0" smtClean="0">
                <a:solidFill>
                  <a:schemeClr val="tx1"/>
                </a:solidFill>
              </a:rPr>
              <a:t>Problem Statement :</a:t>
            </a:r>
          </a:p>
          <a:p>
            <a:r>
              <a:rPr lang="en-IN" sz="3600" dirty="0" smtClean="0">
                <a:solidFill>
                  <a:schemeClr val="tx1"/>
                </a:solidFill>
              </a:rPr>
              <a:t> </a:t>
            </a:r>
            <a:r>
              <a:rPr lang="en-US" sz="3600" dirty="0">
                <a:solidFill>
                  <a:schemeClr val="tx1"/>
                </a:solidFill>
              </a:rPr>
              <a:t>Comparison of real estate in Delhi to determine which places are best for buying property in Delhi</a:t>
            </a:r>
            <a:endParaRPr lang="en-IN" sz="3600" dirty="0">
              <a:solidFill>
                <a:schemeClr val="tx1"/>
              </a:solidFill>
            </a:endParaRPr>
          </a:p>
        </p:txBody>
      </p:sp>
    </p:spTree>
    <p:extLst>
      <p:ext uri="{BB962C8B-B14F-4D97-AF65-F5344CB8AC3E}">
        <p14:creationId xmlns:p14="http://schemas.microsoft.com/office/powerpoint/2010/main" val="4540442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2003" y="4823926"/>
            <a:ext cx="7886700" cy="1500187"/>
          </a:xfrm>
        </p:spPr>
        <p:txBody>
          <a:bodyPr/>
          <a:lstStyle/>
          <a:p>
            <a:r>
              <a:rPr lang="en-US" dirty="0" smtClean="0">
                <a:solidFill>
                  <a:schemeClr val="tx1"/>
                </a:solidFill>
              </a:rPr>
              <a:t>Interpretation:- Here </a:t>
            </a:r>
            <a:r>
              <a:rPr lang="en-US" dirty="0">
                <a:solidFill>
                  <a:schemeClr val="tx1"/>
                </a:solidFill>
              </a:rPr>
              <a:t>we cannot able to observe proper relation between size of the property and price of the property as the there are so many factors which affect the price too like location and other facilities. But there is still a positive relation between area and price.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58" y="481013"/>
            <a:ext cx="5337572"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1477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8719" y="4882541"/>
            <a:ext cx="7886700" cy="1500187"/>
          </a:xfrm>
        </p:spPr>
        <p:txBody>
          <a:bodyPr>
            <a:normAutofit/>
          </a:bodyPr>
          <a:lstStyle/>
          <a:p>
            <a:r>
              <a:rPr lang="en-US" dirty="0" smtClean="0">
                <a:solidFill>
                  <a:schemeClr val="tx1"/>
                </a:solidFill>
              </a:rPr>
              <a:t>Interpretation:- There </a:t>
            </a:r>
            <a:r>
              <a:rPr lang="en-US" dirty="0">
                <a:solidFill>
                  <a:schemeClr val="tx1"/>
                </a:solidFill>
              </a:rPr>
              <a:t>is positive relation between BHK and price as the number of BHK is increasing so the price is also increasing whereas we can also see an exception at </a:t>
            </a:r>
            <a:r>
              <a:rPr lang="en-US" dirty="0" smtClean="0">
                <a:solidFill>
                  <a:schemeClr val="tx1"/>
                </a:solidFill>
              </a:rPr>
              <a:t>6 and 8 BHK where </a:t>
            </a:r>
            <a:r>
              <a:rPr lang="en-US" dirty="0">
                <a:solidFill>
                  <a:schemeClr val="tx1"/>
                </a:solidFill>
              </a:rPr>
              <a:t>price is lesser.</a:t>
            </a:r>
          </a:p>
          <a:p>
            <a:r>
              <a:rPr lang="en-US" dirty="0">
                <a:solidFill>
                  <a:schemeClr val="tx1"/>
                </a:solidFill>
              </a:rPr>
              <a:t>There are some outliers which of because if the places</a:t>
            </a:r>
            <a:r>
              <a:rPr lang="en-US" dirty="0" smtClean="0">
                <a:solidFill>
                  <a:schemeClr val="tx1"/>
                </a:solidFill>
              </a:rPr>
              <a:t>.</a:t>
            </a:r>
            <a:endParaRPr lang="en-US" dirty="0">
              <a:solidFill>
                <a:schemeClr val="tx1"/>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604" y="367081"/>
            <a:ext cx="440174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7553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solidFill>
                  <a:schemeClr val="tx1"/>
                </a:solidFill>
              </a:rPr>
              <a:t>Interpretation:- There </a:t>
            </a:r>
            <a:r>
              <a:rPr lang="en-US" dirty="0">
                <a:solidFill>
                  <a:schemeClr val="tx1"/>
                </a:solidFill>
              </a:rPr>
              <a:t>is </a:t>
            </a:r>
            <a:r>
              <a:rPr lang="en-US" dirty="0" smtClean="0">
                <a:solidFill>
                  <a:schemeClr val="tx1"/>
                </a:solidFill>
              </a:rPr>
              <a:t>positive </a:t>
            </a:r>
            <a:r>
              <a:rPr lang="en-US" dirty="0">
                <a:solidFill>
                  <a:schemeClr val="tx1"/>
                </a:solidFill>
              </a:rPr>
              <a:t>relation Between BHK and number of Bathrooms</a:t>
            </a:r>
            <a:r>
              <a:rPr lang="en-US" dirty="0" smtClean="0">
                <a:solidFill>
                  <a:schemeClr val="tx1"/>
                </a:solidFill>
              </a:rPr>
              <a:t>.</a:t>
            </a:r>
          </a:p>
          <a:p>
            <a:r>
              <a:rPr lang="en-US" dirty="0" smtClean="0">
                <a:solidFill>
                  <a:schemeClr val="tx1"/>
                </a:solidFill>
              </a:rPr>
              <a:t>But we can also see slight dips in the mid.</a:t>
            </a:r>
            <a:endParaRPr lang="en-US" dirty="0">
              <a:solidFill>
                <a:schemeClr val="tx1"/>
              </a:solidFil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7616" y="855786"/>
            <a:ext cx="3616661" cy="3134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6713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solidFill>
                  <a:schemeClr val="tx1"/>
                </a:solidFill>
              </a:rPr>
              <a:t>Interpretation :- prices of new properties are higher than those properties which are on resale.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818" y="403347"/>
            <a:ext cx="434459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33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solidFill>
                  <a:schemeClr val="tx1"/>
                </a:solidFill>
              </a:rPr>
              <a:t>Interpretation</a:t>
            </a:r>
            <a:r>
              <a:rPr lang="en-US" dirty="0">
                <a:solidFill>
                  <a:schemeClr val="tx1"/>
                </a:solidFill>
              </a:rPr>
              <a:t>:- There is positive relation between price and number of bathroom. </a:t>
            </a:r>
            <a:r>
              <a:rPr lang="en-US" dirty="0" smtClean="0">
                <a:solidFill>
                  <a:schemeClr val="tx1"/>
                </a:solidFill>
              </a:rPr>
              <a:t>whereas </a:t>
            </a:r>
            <a:r>
              <a:rPr lang="en-US" dirty="0">
                <a:solidFill>
                  <a:schemeClr val="tx1"/>
                </a:solidFill>
              </a:rPr>
              <a:t>there are some exception are also present in data set.</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392" y="448774"/>
            <a:ext cx="4537472"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947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5315" y="4460510"/>
            <a:ext cx="7886700" cy="2092691"/>
          </a:xfrm>
        </p:spPr>
        <p:txBody>
          <a:bodyPr>
            <a:normAutofit fontScale="25000" lnSpcReduction="20000"/>
          </a:bodyPr>
          <a:lstStyle/>
          <a:p>
            <a:r>
              <a:rPr lang="en-US" sz="8000" dirty="0">
                <a:solidFill>
                  <a:schemeClr val="tx1"/>
                </a:solidFill>
              </a:rPr>
              <a:t>Interpretation </a:t>
            </a:r>
            <a:r>
              <a:rPr lang="en-US" sz="8000" dirty="0" smtClean="0">
                <a:solidFill>
                  <a:schemeClr val="tx1"/>
                </a:solidFill>
              </a:rPr>
              <a:t>:-</a:t>
            </a:r>
          </a:p>
          <a:p>
            <a:r>
              <a:rPr lang="en-US" sz="8000" dirty="0" smtClean="0">
                <a:solidFill>
                  <a:schemeClr val="tx1"/>
                </a:solidFill>
              </a:rPr>
              <a:t>Villa </a:t>
            </a:r>
            <a:r>
              <a:rPr lang="en-US" sz="8000" dirty="0">
                <a:solidFill>
                  <a:schemeClr val="tx1"/>
                </a:solidFill>
              </a:rPr>
              <a:t>is the costliest property.</a:t>
            </a:r>
          </a:p>
          <a:p>
            <a:r>
              <a:rPr lang="en-US" sz="8000" dirty="0">
                <a:solidFill>
                  <a:schemeClr val="tx1"/>
                </a:solidFill>
              </a:rPr>
              <a:t>Independent house prices lies from 1 crore to 8 crore.</a:t>
            </a:r>
          </a:p>
          <a:p>
            <a:r>
              <a:rPr lang="en-US" sz="8000" dirty="0">
                <a:solidFill>
                  <a:schemeClr val="tx1"/>
                </a:solidFill>
              </a:rPr>
              <a:t>There is not </a:t>
            </a:r>
            <a:r>
              <a:rPr lang="en-US" sz="8000" dirty="0" smtClean="0">
                <a:solidFill>
                  <a:schemeClr val="tx1"/>
                </a:solidFill>
              </a:rPr>
              <a:t>much </a:t>
            </a:r>
            <a:r>
              <a:rPr lang="en-US" sz="8000" dirty="0">
                <a:solidFill>
                  <a:schemeClr val="tx1"/>
                </a:solidFill>
              </a:rPr>
              <a:t>difference between the prices of Apartment and Independent Floors.</a:t>
            </a:r>
          </a:p>
          <a:p>
            <a:r>
              <a:rPr lang="en-US" sz="8000" dirty="0">
                <a:solidFill>
                  <a:schemeClr val="tx1"/>
                </a:solidFill>
              </a:rPr>
              <a:t>But there are too many outliers in Independent floors.</a:t>
            </a:r>
          </a:p>
          <a:p>
            <a:r>
              <a:rPr lang="en-US" sz="8000" dirty="0">
                <a:solidFill>
                  <a:schemeClr val="tx1"/>
                </a:solidFill>
              </a:rPr>
              <a:t>There are very few Villa</a:t>
            </a:r>
            <a:r>
              <a:rPr lang="en-US" dirty="0" smtClean="0"/>
              <a:t>. </a:t>
            </a:r>
            <a:r>
              <a:rPr lang="en-US" sz="8000" dirty="0">
                <a:solidFill>
                  <a:schemeClr val="tx1"/>
                </a:solidFill>
              </a:rPr>
              <a:t>i</a:t>
            </a:r>
            <a:r>
              <a:rPr lang="en-US" sz="8000" dirty="0" smtClean="0">
                <a:solidFill>
                  <a:schemeClr val="tx1"/>
                </a:solidFill>
              </a:rPr>
              <a:t>n the dataset.</a:t>
            </a:r>
            <a:endParaRPr lang="en-US" sz="8000" dirty="0">
              <a:solidFill>
                <a:schemeClr val="tx1"/>
              </a:solidFill>
            </a:endParaRPr>
          </a:p>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154" y="673100"/>
            <a:ext cx="4317023" cy="364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156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Autofit/>
          </a:bodyPr>
          <a:lstStyle/>
          <a:p>
            <a:r>
              <a:rPr lang="en-US" sz="2000" dirty="0">
                <a:solidFill>
                  <a:schemeClr val="tx1"/>
                </a:solidFill>
              </a:rPr>
              <a:t>Interpretation :-</a:t>
            </a:r>
          </a:p>
          <a:p>
            <a:r>
              <a:rPr lang="en-US" sz="2000" dirty="0">
                <a:solidFill>
                  <a:schemeClr val="tx1"/>
                </a:solidFill>
              </a:rPr>
              <a:t>Apartments size lies from 1 BHK to 5 BHK.</a:t>
            </a:r>
          </a:p>
          <a:p>
            <a:r>
              <a:rPr lang="en-US" sz="2000" dirty="0">
                <a:solidFill>
                  <a:schemeClr val="tx1"/>
                </a:solidFill>
              </a:rPr>
              <a:t>Independent floor size lies from 1 BHK to 6 BHK.</a:t>
            </a:r>
          </a:p>
          <a:p>
            <a:r>
              <a:rPr lang="en-US" sz="2000" dirty="0">
                <a:solidFill>
                  <a:schemeClr val="tx1"/>
                </a:solidFill>
              </a:rPr>
              <a:t>Independent house lies from 1 BHK to 8 BHK</a:t>
            </a:r>
            <a:r>
              <a:rPr lang="en-US" sz="2000" dirty="0" smtClean="0">
                <a:solidFill>
                  <a:schemeClr val="tx1"/>
                </a:solidFill>
              </a:rPr>
              <a:t>.</a:t>
            </a:r>
          </a:p>
          <a:p>
            <a:r>
              <a:rPr lang="en-US" sz="2000" dirty="0" smtClean="0">
                <a:solidFill>
                  <a:schemeClr val="tx1"/>
                </a:solidFill>
              </a:rPr>
              <a:t>Villa size lies from 4 BHK to 6 BHK.</a:t>
            </a:r>
            <a:endParaRPr lang="en-US" sz="2000" dirty="0">
              <a:solidFill>
                <a:schemeClr val="tx1"/>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364" y="498965"/>
            <a:ext cx="4530328"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1902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25000" lnSpcReduction="20000"/>
          </a:bodyPr>
          <a:lstStyle/>
          <a:p>
            <a:r>
              <a:rPr lang="en-US" sz="8000" dirty="0">
                <a:solidFill>
                  <a:schemeClr val="tx1"/>
                </a:solidFill>
              </a:rPr>
              <a:t>Interpretation:-</a:t>
            </a:r>
          </a:p>
          <a:p>
            <a:r>
              <a:rPr lang="en-US" sz="8000" dirty="0">
                <a:solidFill>
                  <a:schemeClr val="tx1"/>
                </a:solidFill>
              </a:rPr>
              <a:t>Apartments area lies between 200 </a:t>
            </a:r>
            <a:r>
              <a:rPr lang="en-US" sz="8000" dirty="0" smtClean="0">
                <a:solidFill>
                  <a:schemeClr val="tx1"/>
                </a:solidFill>
              </a:rPr>
              <a:t>sq ft </a:t>
            </a:r>
            <a:r>
              <a:rPr lang="en-US" sz="8000" dirty="0">
                <a:solidFill>
                  <a:schemeClr val="tx1"/>
                </a:solidFill>
              </a:rPr>
              <a:t>to 3000 sq ft with median </a:t>
            </a:r>
            <a:r>
              <a:rPr lang="en-US" sz="8000" dirty="0" smtClean="0">
                <a:solidFill>
                  <a:schemeClr val="tx1"/>
                </a:solidFill>
              </a:rPr>
              <a:t>1200 </a:t>
            </a:r>
            <a:r>
              <a:rPr lang="en-US" sz="8000" dirty="0">
                <a:solidFill>
                  <a:schemeClr val="tx1"/>
                </a:solidFill>
              </a:rPr>
              <a:t>sq ft.</a:t>
            </a:r>
          </a:p>
          <a:p>
            <a:r>
              <a:rPr lang="en-US" sz="8000" dirty="0">
                <a:solidFill>
                  <a:schemeClr val="tx1"/>
                </a:solidFill>
              </a:rPr>
              <a:t>Independent floor area lies between </a:t>
            </a:r>
            <a:r>
              <a:rPr lang="en-US" sz="8000" dirty="0" smtClean="0">
                <a:solidFill>
                  <a:schemeClr val="tx1"/>
                </a:solidFill>
              </a:rPr>
              <a:t>200 </a:t>
            </a:r>
            <a:r>
              <a:rPr lang="en-US" sz="8000" dirty="0">
                <a:solidFill>
                  <a:schemeClr val="tx1"/>
                </a:solidFill>
              </a:rPr>
              <a:t>sq ft to 1800 sq ft with median 1000 sq ft.</a:t>
            </a:r>
          </a:p>
          <a:p>
            <a:r>
              <a:rPr lang="en-US" sz="8000" dirty="0" smtClean="0">
                <a:solidFill>
                  <a:schemeClr val="tx1"/>
                </a:solidFill>
              </a:rPr>
              <a:t>Independent </a:t>
            </a:r>
            <a:r>
              <a:rPr lang="en-US" sz="8000" dirty="0">
                <a:solidFill>
                  <a:schemeClr val="tx1"/>
                </a:solidFill>
              </a:rPr>
              <a:t>House area lies between 800 sq ft to 6000 sq ft with median </a:t>
            </a:r>
            <a:r>
              <a:rPr lang="en-US" sz="8000" dirty="0" smtClean="0">
                <a:solidFill>
                  <a:schemeClr val="tx1"/>
                </a:solidFill>
              </a:rPr>
              <a:t>2000 </a:t>
            </a:r>
            <a:r>
              <a:rPr lang="en-US" sz="8000" dirty="0">
                <a:solidFill>
                  <a:schemeClr val="tx1"/>
                </a:solidFill>
              </a:rPr>
              <a:t>sq ft.</a:t>
            </a:r>
          </a:p>
          <a:p>
            <a:r>
              <a:rPr lang="en-US" sz="8000" dirty="0">
                <a:solidFill>
                  <a:schemeClr val="tx1"/>
                </a:solidFill>
              </a:rPr>
              <a:t>Villa area lies between 2500 sq ft to 3200 sq ft with median </a:t>
            </a:r>
            <a:r>
              <a:rPr lang="en-US" sz="8000" dirty="0" smtClean="0">
                <a:solidFill>
                  <a:schemeClr val="tx1"/>
                </a:solidFill>
              </a:rPr>
              <a:t>3000 </a:t>
            </a:r>
            <a:r>
              <a:rPr lang="en-US" sz="8000" dirty="0">
                <a:solidFill>
                  <a:schemeClr val="tx1"/>
                </a:solidFill>
              </a:rPr>
              <a:t>sq ft.</a:t>
            </a:r>
          </a:p>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292" y="596413"/>
            <a:ext cx="4264270" cy="381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301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fontScale="92500" lnSpcReduction="10000"/>
          </a:bodyPr>
          <a:lstStyle/>
          <a:p>
            <a:endParaRPr lang="en-US" dirty="0" smtClean="0">
              <a:solidFill>
                <a:schemeClr val="tx1"/>
              </a:solidFill>
            </a:endParaRPr>
          </a:p>
          <a:p>
            <a:r>
              <a:rPr lang="en-US" dirty="0" smtClean="0">
                <a:solidFill>
                  <a:schemeClr val="tx1"/>
                </a:solidFill>
              </a:rPr>
              <a:t>Interpretation </a:t>
            </a:r>
            <a:r>
              <a:rPr lang="en-US" dirty="0">
                <a:solidFill>
                  <a:schemeClr val="tx1"/>
                </a:solidFill>
              </a:rPr>
              <a:t>:- According to given data set Greater Kailash, </a:t>
            </a:r>
            <a:r>
              <a:rPr lang="en-US" dirty="0" smtClean="0">
                <a:solidFill>
                  <a:schemeClr val="tx1"/>
                </a:solidFill>
              </a:rPr>
              <a:t>West End, Anand </a:t>
            </a:r>
            <a:r>
              <a:rPr lang="en-US" dirty="0" err="1" smtClean="0">
                <a:solidFill>
                  <a:schemeClr val="tx1"/>
                </a:solidFill>
              </a:rPr>
              <a:t>Niketan</a:t>
            </a:r>
            <a:r>
              <a:rPr lang="en-US" dirty="0" smtClean="0">
                <a:solidFill>
                  <a:schemeClr val="tx1"/>
                </a:solidFill>
              </a:rPr>
              <a:t>, </a:t>
            </a:r>
            <a:r>
              <a:rPr lang="en-US" dirty="0" err="1" smtClean="0">
                <a:solidFill>
                  <a:schemeClr val="tx1"/>
                </a:solidFill>
              </a:rPr>
              <a:t>Defence</a:t>
            </a:r>
            <a:r>
              <a:rPr lang="en-US" dirty="0" smtClean="0">
                <a:solidFill>
                  <a:schemeClr val="tx1"/>
                </a:solidFill>
              </a:rPr>
              <a:t> </a:t>
            </a:r>
            <a:r>
              <a:rPr lang="en-US" dirty="0">
                <a:solidFill>
                  <a:schemeClr val="tx1"/>
                </a:solidFill>
              </a:rPr>
              <a:t>Colony</a:t>
            </a:r>
            <a:r>
              <a:rPr lang="en-US" dirty="0" smtClean="0">
                <a:solidFill>
                  <a:schemeClr val="tx1"/>
                </a:solidFill>
              </a:rPr>
              <a:t>, </a:t>
            </a:r>
            <a:r>
              <a:rPr lang="en-US" dirty="0" err="1" smtClean="0">
                <a:solidFill>
                  <a:schemeClr val="tx1"/>
                </a:solidFill>
              </a:rPr>
              <a:t>Gulmohar</a:t>
            </a:r>
            <a:r>
              <a:rPr lang="en-US" dirty="0" smtClean="0">
                <a:solidFill>
                  <a:schemeClr val="tx1"/>
                </a:solidFill>
              </a:rPr>
              <a:t> Park, </a:t>
            </a:r>
            <a:r>
              <a:rPr lang="en-US" dirty="0" err="1" smtClean="0">
                <a:solidFill>
                  <a:schemeClr val="tx1"/>
                </a:solidFill>
              </a:rPr>
              <a:t>Sarai</a:t>
            </a:r>
            <a:r>
              <a:rPr lang="en-US" dirty="0" smtClean="0">
                <a:solidFill>
                  <a:schemeClr val="tx1"/>
                </a:solidFill>
              </a:rPr>
              <a:t> </a:t>
            </a:r>
            <a:r>
              <a:rPr lang="en-US" dirty="0" err="1">
                <a:solidFill>
                  <a:schemeClr val="tx1"/>
                </a:solidFill>
              </a:rPr>
              <a:t>Rohilla</a:t>
            </a:r>
            <a:r>
              <a:rPr lang="en-US" dirty="0">
                <a:solidFill>
                  <a:schemeClr val="tx1"/>
                </a:solidFill>
              </a:rPr>
              <a:t>, </a:t>
            </a:r>
            <a:r>
              <a:rPr lang="en-US" dirty="0" err="1">
                <a:solidFill>
                  <a:schemeClr val="tx1"/>
                </a:solidFill>
              </a:rPr>
              <a:t>Sarvpriya</a:t>
            </a:r>
            <a:r>
              <a:rPr lang="en-US" dirty="0">
                <a:solidFill>
                  <a:schemeClr val="tx1"/>
                </a:solidFill>
              </a:rPr>
              <a:t> Vihar, </a:t>
            </a:r>
            <a:r>
              <a:rPr lang="en-US" dirty="0" err="1">
                <a:solidFill>
                  <a:schemeClr val="tx1"/>
                </a:solidFill>
              </a:rPr>
              <a:t>Safdarjung</a:t>
            </a:r>
            <a:r>
              <a:rPr lang="en-US" dirty="0">
                <a:solidFill>
                  <a:schemeClr val="tx1"/>
                </a:solidFill>
              </a:rPr>
              <a:t> Enclave, </a:t>
            </a:r>
            <a:r>
              <a:rPr lang="en-US" dirty="0" err="1" smtClean="0">
                <a:solidFill>
                  <a:schemeClr val="tx1"/>
                </a:solidFill>
              </a:rPr>
              <a:t>Rajinder</a:t>
            </a:r>
            <a:r>
              <a:rPr lang="en-US" dirty="0" smtClean="0">
                <a:solidFill>
                  <a:schemeClr val="tx1"/>
                </a:solidFill>
              </a:rPr>
              <a:t> Nagar and Shalimar </a:t>
            </a:r>
            <a:r>
              <a:rPr lang="en-US" dirty="0" err="1" smtClean="0">
                <a:solidFill>
                  <a:schemeClr val="tx1"/>
                </a:solidFill>
              </a:rPr>
              <a:t>Bagh</a:t>
            </a:r>
            <a:r>
              <a:rPr lang="en-US" dirty="0" smtClean="0">
                <a:solidFill>
                  <a:schemeClr val="tx1"/>
                </a:solidFill>
              </a:rPr>
              <a:t> are </a:t>
            </a:r>
            <a:r>
              <a:rPr lang="en-US" dirty="0">
                <a:solidFill>
                  <a:schemeClr val="tx1"/>
                </a:solidFill>
              </a:rPr>
              <a:t>the Costliest area in Delhi for buying Property</a:t>
            </a:r>
            <a:r>
              <a:rPr lang="en-US" dirty="0" smtClean="0">
                <a:solidFill>
                  <a:schemeClr val="tx1"/>
                </a:solidFill>
              </a:rPr>
              <a:t>.</a:t>
            </a:r>
            <a:endParaRPr lang="en-US" dirty="0">
              <a:solidFill>
                <a:schemeClr val="tx1"/>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37" y="569670"/>
            <a:ext cx="4602041" cy="3798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204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solidFill>
                  <a:schemeClr val="tx1"/>
                </a:solidFill>
              </a:rPr>
              <a:t>Interpretation :- According to given data set </a:t>
            </a:r>
            <a:r>
              <a:rPr lang="en-US" dirty="0" err="1" smtClean="0">
                <a:solidFill>
                  <a:schemeClr val="tx1"/>
                </a:solidFill>
              </a:rPr>
              <a:t>Mandawali</a:t>
            </a:r>
            <a:r>
              <a:rPr lang="en-US" dirty="0" smtClean="0">
                <a:solidFill>
                  <a:schemeClr val="tx1"/>
                </a:solidFill>
              </a:rPr>
              <a:t>, New Ashok Nagar, </a:t>
            </a:r>
            <a:r>
              <a:rPr lang="en-US" dirty="0" err="1" smtClean="0">
                <a:solidFill>
                  <a:schemeClr val="tx1"/>
                </a:solidFill>
              </a:rPr>
              <a:t>Budh</a:t>
            </a:r>
            <a:r>
              <a:rPr lang="en-US" dirty="0" smtClean="0">
                <a:solidFill>
                  <a:schemeClr val="tx1"/>
                </a:solidFill>
              </a:rPr>
              <a:t> </a:t>
            </a:r>
            <a:r>
              <a:rPr lang="en-US" dirty="0" err="1" smtClean="0">
                <a:solidFill>
                  <a:schemeClr val="tx1"/>
                </a:solidFill>
              </a:rPr>
              <a:t>Vihar</a:t>
            </a:r>
            <a:r>
              <a:rPr lang="en-US" dirty="0" smtClean="0">
                <a:solidFill>
                  <a:schemeClr val="tx1"/>
                </a:solidFill>
              </a:rPr>
              <a:t>, </a:t>
            </a:r>
            <a:r>
              <a:rPr lang="en-US" dirty="0" err="1" smtClean="0">
                <a:solidFill>
                  <a:schemeClr val="tx1"/>
                </a:solidFill>
              </a:rPr>
              <a:t>Sainik</a:t>
            </a:r>
            <a:r>
              <a:rPr lang="en-US" dirty="0" smtClean="0">
                <a:solidFill>
                  <a:schemeClr val="tx1"/>
                </a:solidFill>
              </a:rPr>
              <a:t> Farm, </a:t>
            </a:r>
            <a:r>
              <a:rPr lang="en-US" dirty="0" err="1" smtClean="0">
                <a:solidFill>
                  <a:schemeClr val="tx1"/>
                </a:solidFill>
              </a:rPr>
              <a:t>Niothi</a:t>
            </a:r>
            <a:r>
              <a:rPr lang="en-US" dirty="0" smtClean="0">
                <a:solidFill>
                  <a:schemeClr val="tx1"/>
                </a:solidFill>
              </a:rPr>
              <a:t>, </a:t>
            </a:r>
            <a:r>
              <a:rPr lang="en-US" dirty="0" err="1" smtClean="0">
                <a:solidFill>
                  <a:schemeClr val="tx1"/>
                </a:solidFill>
              </a:rPr>
              <a:t>Pandav</a:t>
            </a:r>
            <a:r>
              <a:rPr lang="en-US" dirty="0" smtClean="0">
                <a:solidFill>
                  <a:schemeClr val="tx1"/>
                </a:solidFill>
              </a:rPr>
              <a:t> Nagar, </a:t>
            </a:r>
            <a:r>
              <a:rPr lang="en-US" dirty="0" err="1" smtClean="0">
                <a:solidFill>
                  <a:schemeClr val="tx1"/>
                </a:solidFill>
              </a:rPr>
              <a:t>Sangam</a:t>
            </a:r>
            <a:r>
              <a:rPr lang="en-US" dirty="0" smtClean="0">
                <a:solidFill>
                  <a:schemeClr val="tx1"/>
                </a:solidFill>
              </a:rPr>
              <a:t> </a:t>
            </a:r>
            <a:r>
              <a:rPr lang="en-US" dirty="0" err="1" smtClean="0">
                <a:solidFill>
                  <a:schemeClr val="tx1"/>
                </a:solidFill>
              </a:rPr>
              <a:t>vihar</a:t>
            </a:r>
            <a:r>
              <a:rPr lang="en-US" dirty="0" smtClean="0">
                <a:solidFill>
                  <a:schemeClr val="tx1"/>
                </a:solidFill>
              </a:rPr>
              <a:t>, </a:t>
            </a:r>
            <a:r>
              <a:rPr lang="en-US" dirty="0" err="1" smtClean="0">
                <a:solidFill>
                  <a:schemeClr val="tx1"/>
                </a:solidFill>
              </a:rPr>
              <a:t>Maidan</a:t>
            </a:r>
            <a:r>
              <a:rPr lang="en-US" dirty="0" smtClean="0">
                <a:solidFill>
                  <a:schemeClr val="tx1"/>
                </a:solidFill>
              </a:rPr>
              <a:t> </a:t>
            </a:r>
            <a:r>
              <a:rPr lang="en-US" dirty="0" err="1" smtClean="0">
                <a:solidFill>
                  <a:schemeClr val="tx1"/>
                </a:solidFill>
              </a:rPr>
              <a:t>Garhi</a:t>
            </a:r>
            <a:r>
              <a:rPr lang="en-US" dirty="0" smtClean="0">
                <a:solidFill>
                  <a:schemeClr val="tx1"/>
                </a:solidFill>
              </a:rPr>
              <a:t>, </a:t>
            </a:r>
            <a:r>
              <a:rPr lang="en-US" dirty="0" err="1" smtClean="0">
                <a:solidFill>
                  <a:schemeClr val="tx1"/>
                </a:solidFill>
              </a:rPr>
              <a:t>Narela</a:t>
            </a:r>
            <a:r>
              <a:rPr lang="en-US" dirty="0" smtClean="0">
                <a:solidFill>
                  <a:schemeClr val="tx1"/>
                </a:solidFill>
              </a:rPr>
              <a:t> and Bharat </a:t>
            </a:r>
            <a:r>
              <a:rPr lang="en-US" dirty="0" err="1" smtClean="0">
                <a:solidFill>
                  <a:schemeClr val="tx1"/>
                </a:solidFill>
              </a:rPr>
              <a:t>Vihar</a:t>
            </a:r>
            <a:r>
              <a:rPr lang="en-US" dirty="0" smtClean="0">
                <a:solidFill>
                  <a:schemeClr val="tx1"/>
                </a:solidFill>
              </a:rPr>
              <a:t> are </a:t>
            </a:r>
            <a:r>
              <a:rPr lang="en-US" dirty="0">
                <a:solidFill>
                  <a:schemeClr val="tx1"/>
                </a:solidFill>
              </a:rPr>
              <a:t>the cheapest </a:t>
            </a:r>
            <a:r>
              <a:rPr lang="en-US" dirty="0" smtClean="0">
                <a:solidFill>
                  <a:schemeClr val="tx1"/>
                </a:solidFill>
              </a:rPr>
              <a:t>places </a:t>
            </a:r>
            <a:r>
              <a:rPr lang="en-US" dirty="0">
                <a:solidFill>
                  <a:schemeClr val="tx1"/>
                </a:solidFill>
              </a:rPr>
              <a:t>in Delhi for buying Property.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946" y="234462"/>
            <a:ext cx="6110654" cy="3974123"/>
          </a:xfrm>
          <a:prstGeom prst="rect">
            <a:avLst/>
          </a:prstGeom>
        </p:spPr>
      </p:pic>
    </p:spTree>
    <p:extLst>
      <p:ext uri="{BB962C8B-B14F-4D97-AF65-F5344CB8AC3E}">
        <p14:creationId xmlns:p14="http://schemas.microsoft.com/office/powerpoint/2010/main" val="18627357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Scraping</a:t>
            </a:r>
            <a:endParaRPr lang="en-US" dirty="0"/>
          </a:p>
        </p:txBody>
      </p:sp>
      <p:sp>
        <p:nvSpPr>
          <p:cNvPr id="3" name="Content Placeholder 2"/>
          <p:cNvSpPr>
            <a:spLocks noGrp="1"/>
          </p:cNvSpPr>
          <p:nvPr>
            <p:ph idx="1"/>
          </p:nvPr>
        </p:nvSpPr>
        <p:spPr>
          <a:xfrm>
            <a:off x="457200" y="1600200"/>
            <a:ext cx="8229600" cy="4853136"/>
          </a:xfrm>
        </p:spPr>
        <p:txBody>
          <a:bodyPr>
            <a:normAutofit lnSpcReduction="10000"/>
          </a:bodyPr>
          <a:lstStyle/>
          <a:p>
            <a:r>
              <a:rPr lang="en-US" dirty="0" smtClean="0"/>
              <a:t>Web scraping refers to the extraction of web data on to a format that is more useful for the user.</a:t>
            </a:r>
          </a:p>
          <a:p>
            <a:r>
              <a:rPr lang="en-US" dirty="0" smtClean="0"/>
              <a:t>Web scraping can help you extract any kind of data that you want. You would then be able to retrieve, analyze and use the data the way you want. So web scraping simplifies the process of extracting data, speeds it up by automating it and creates easy access to the scrapped data by providing it in a CSV format.</a:t>
            </a:r>
          </a:p>
        </p:txBody>
      </p:sp>
    </p:spTree>
    <p:extLst>
      <p:ext uri="{BB962C8B-B14F-4D97-AF65-F5344CB8AC3E}">
        <p14:creationId xmlns:p14="http://schemas.microsoft.com/office/powerpoint/2010/main" val="1517446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solidFill>
                  <a:schemeClr val="tx1"/>
                </a:solidFill>
              </a:rPr>
              <a:t>Interpretation:- </a:t>
            </a:r>
            <a:r>
              <a:rPr lang="en-US" dirty="0" err="1">
                <a:solidFill>
                  <a:schemeClr val="tx1"/>
                </a:solidFill>
              </a:rPr>
              <a:t>Paschim</a:t>
            </a:r>
            <a:r>
              <a:rPr lang="en-US" dirty="0">
                <a:solidFill>
                  <a:schemeClr val="tx1"/>
                </a:solidFill>
              </a:rPr>
              <a:t> Vihar, </a:t>
            </a:r>
            <a:r>
              <a:rPr lang="en-US" dirty="0" err="1">
                <a:solidFill>
                  <a:schemeClr val="tx1"/>
                </a:solidFill>
              </a:rPr>
              <a:t>Safdarjung</a:t>
            </a:r>
            <a:r>
              <a:rPr lang="en-US" dirty="0">
                <a:solidFill>
                  <a:schemeClr val="tx1"/>
                </a:solidFill>
              </a:rPr>
              <a:t> </a:t>
            </a:r>
            <a:r>
              <a:rPr lang="en-US" dirty="0" smtClean="0">
                <a:solidFill>
                  <a:schemeClr val="tx1"/>
                </a:solidFill>
              </a:rPr>
              <a:t>Enclave, </a:t>
            </a:r>
            <a:r>
              <a:rPr lang="en-US" dirty="0">
                <a:solidFill>
                  <a:schemeClr val="tx1"/>
                </a:solidFill>
              </a:rPr>
              <a:t>Rohini sector 24</a:t>
            </a:r>
            <a:r>
              <a:rPr lang="en-US" dirty="0" smtClean="0">
                <a:solidFill>
                  <a:schemeClr val="tx1"/>
                </a:solidFill>
              </a:rPr>
              <a:t>, </a:t>
            </a:r>
            <a:r>
              <a:rPr lang="en-US" dirty="0">
                <a:solidFill>
                  <a:schemeClr val="tx1"/>
                </a:solidFill>
              </a:rPr>
              <a:t>Karol </a:t>
            </a:r>
            <a:r>
              <a:rPr lang="en-US" dirty="0" err="1">
                <a:solidFill>
                  <a:schemeClr val="tx1"/>
                </a:solidFill>
              </a:rPr>
              <a:t>Bagh</a:t>
            </a:r>
            <a:r>
              <a:rPr lang="en-US" dirty="0">
                <a:solidFill>
                  <a:schemeClr val="tx1"/>
                </a:solidFill>
              </a:rPr>
              <a:t>, Ashok </a:t>
            </a:r>
            <a:r>
              <a:rPr lang="en-US" dirty="0" smtClean="0">
                <a:solidFill>
                  <a:schemeClr val="tx1"/>
                </a:solidFill>
              </a:rPr>
              <a:t>Vihar, </a:t>
            </a:r>
            <a:r>
              <a:rPr lang="en-US" dirty="0" err="1" smtClean="0">
                <a:solidFill>
                  <a:schemeClr val="tx1"/>
                </a:solidFill>
              </a:rPr>
              <a:t>Shahdara</a:t>
            </a:r>
            <a:r>
              <a:rPr lang="en-US" dirty="0">
                <a:solidFill>
                  <a:schemeClr val="tx1"/>
                </a:solidFill>
              </a:rPr>
              <a:t>, </a:t>
            </a:r>
            <a:r>
              <a:rPr lang="en-US" dirty="0" err="1" smtClean="0">
                <a:solidFill>
                  <a:schemeClr val="tx1"/>
                </a:solidFill>
              </a:rPr>
              <a:t>Chattarpur</a:t>
            </a:r>
            <a:r>
              <a:rPr lang="en-US" dirty="0" smtClean="0">
                <a:solidFill>
                  <a:schemeClr val="tx1"/>
                </a:solidFill>
              </a:rPr>
              <a:t>, </a:t>
            </a:r>
            <a:r>
              <a:rPr lang="en-US" dirty="0" err="1" smtClean="0">
                <a:solidFill>
                  <a:schemeClr val="tx1"/>
                </a:solidFill>
              </a:rPr>
              <a:t>Vasant</a:t>
            </a:r>
            <a:r>
              <a:rPr lang="en-US" dirty="0" smtClean="0">
                <a:solidFill>
                  <a:schemeClr val="tx1"/>
                </a:solidFill>
              </a:rPr>
              <a:t> </a:t>
            </a:r>
            <a:r>
              <a:rPr lang="en-US" dirty="0" err="1">
                <a:solidFill>
                  <a:schemeClr val="tx1"/>
                </a:solidFill>
              </a:rPr>
              <a:t>Kunj</a:t>
            </a:r>
            <a:r>
              <a:rPr lang="en-US" dirty="0" smtClean="0">
                <a:solidFill>
                  <a:schemeClr val="tx1"/>
                </a:solidFill>
              </a:rPr>
              <a:t>, </a:t>
            </a:r>
            <a:r>
              <a:rPr lang="en-US" dirty="0" err="1" smtClean="0">
                <a:solidFill>
                  <a:schemeClr val="tx1"/>
                </a:solidFill>
              </a:rPr>
              <a:t>Pitampura</a:t>
            </a:r>
            <a:r>
              <a:rPr lang="en-US" dirty="0" smtClean="0">
                <a:solidFill>
                  <a:schemeClr val="tx1"/>
                </a:solidFill>
              </a:rPr>
              <a:t> and </a:t>
            </a:r>
            <a:r>
              <a:rPr lang="en-US" dirty="0" err="1">
                <a:solidFill>
                  <a:schemeClr val="tx1"/>
                </a:solidFill>
              </a:rPr>
              <a:t>Dwarka</a:t>
            </a:r>
            <a:r>
              <a:rPr lang="en-US" dirty="0">
                <a:solidFill>
                  <a:schemeClr val="tx1"/>
                </a:solidFill>
              </a:rPr>
              <a:t> </a:t>
            </a:r>
            <a:r>
              <a:rPr lang="en-US" dirty="0" err="1">
                <a:solidFill>
                  <a:schemeClr val="tx1"/>
                </a:solidFill>
              </a:rPr>
              <a:t>Mor</a:t>
            </a:r>
            <a:r>
              <a:rPr lang="en-US" dirty="0">
                <a:solidFill>
                  <a:schemeClr val="tx1"/>
                </a:solidFill>
              </a:rPr>
              <a:t> </a:t>
            </a:r>
            <a:r>
              <a:rPr lang="en-US" dirty="0" smtClean="0">
                <a:solidFill>
                  <a:schemeClr val="tx1"/>
                </a:solidFill>
              </a:rPr>
              <a:t>are </a:t>
            </a:r>
            <a:r>
              <a:rPr lang="en-US" dirty="0">
                <a:solidFill>
                  <a:schemeClr val="tx1"/>
                </a:solidFill>
              </a:rPr>
              <a:t>the top 10 places which has </a:t>
            </a:r>
            <a:r>
              <a:rPr lang="en-US" dirty="0" err="1">
                <a:solidFill>
                  <a:schemeClr val="tx1"/>
                </a:solidFill>
              </a:rPr>
              <a:t>alot</a:t>
            </a:r>
            <a:r>
              <a:rPr lang="en-US" dirty="0">
                <a:solidFill>
                  <a:schemeClr val="tx1"/>
                </a:solidFill>
              </a:rPr>
              <a:t> of space on sale.</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771" y="117232"/>
            <a:ext cx="4908947"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8683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a:solidFill>
                  <a:schemeClr val="tx1"/>
                </a:solidFill>
              </a:rPr>
              <a:t>Interpretation:- </a:t>
            </a:r>
            <a:r>
              <a:rPr lang="en-US" dirty="0" err="1">
                <a:solidFill>
                  <a:schemeClr val="tx1"/>
                </a:solidFill>
              </a:rPr>
              <a:t>Vinod</a:t>
            </a:r>
            <a:r>
              <a:rPr lang="en-US" dirty="0">
                <a:solidFill>
                  <a:schemeClr val="tx1"/>
                </a:solidFill>
              </a:rPr>
              <a:t> Nagar </a:t>
            </a:r>
            <a:r>
              <a:rPr lang="en-US" dirty="0" err="1">
                <a:solidFill>
                  <a:schemeClr val="tx1"/>
                </a:solidFill>
              </a:rPr>
              <a:t>Nath</a:t>
            </a:r>
            <a:r>
              <a:rPr lang="en-US" dirty="0">
                <a:solidFill>
                  <a:schemeClr val="tx1"/>
                </a:solidFill>
              </a:rPr>
              <a:t>, Maidan Garhi, Narela, Madangir, Sainik Farm, Sangam Vihar, </a:t>
            </a:r>
            <a:r>
              <a:rPr lang="en-US" dirty="0" err="1">
                <a:solidFill>
                  <a:schemeClr val="tx1"/>
                </a:solidFill>
              </a:rPr>
              <a:t>Nawada</a:t>
            </a:r>
            <a:r>
              <a:rPr lang="en-US" dirty="0">
                <a:solidFill>
                  <a:schemeClr val="tx1"/>
                </a:solidFill>
              </a:rPr>
              <a:t>, Sector 20 Rohini, </a:t>
            </a:r>
            <a:r>
              <a:rPr lang="en-US" dirty="0" err="1">
                <a:solidFill>
                  <a:schemeClr val="tx1"/>
                </a:solidFill>
              </a:rPr>
              <a:t>Khirki</a:t>
            </a:r>
            <a:r>
              <a:rPr lang="en-US" dirty="0">
                <a:solidFill>
                  <a:schemeClr val="tx1"/>
                </a:solidFill>
              </a:rPr>
              <a:t> Extension, Rohini sector 5 are the top 10 places which has least of space on sale</a:t>
            </a:r>
            <a:r>
              <a:rPr lang="en-US" dirty="0" smtClean="0">
                <a:solidFill>
                  <a:schemeClr val="tx1"/>
                </a:solidFill>
              </a:rPr>
              <a:t>.</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354" y="110638"/>
            <a:ext cx="4930378"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44780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dirty="0">
                <a:solidFill>
                  <a:schemeClr val="tx1"/>
                </a:solidFill>
              </a:rPr>
              <a:t>Interpretation:- Mandawali, New Ashok Nagar, Maidan Garhi, Narela, Nilothi, Pandav Nagar, Sector 3 Rohini, Madangir, Sainik Farm and Sangam Vihar </a:t>
            </a:r>
          </a:p>
          <a:p>
            <a:r>
              <a:rPr lang="en-US" sz="2000" dirty="0">
                <a:solidFill>
                  <a:schemeClr val="tx1"/>
                </a:solidFill>
              </a:rPr>
              <a:t>T</a:t>
            </a:r>
            <a:r>
              <a:rPr lang="en-US" sz="2000" dirty="0" smtClean="0">
                <a:solidFill>
                  <a:schemeClr val="tx1"/>
                </a:solidFill>
              </a:rPr>
              <a:t>op </a:t>
            </a:r>
            <a:r>
              <a:rPr lang="en-US" sz="2000" dirty="0">
                <a:solidFill>
                  <a:schemeClr val="tx1"/>
                </a:solidFill>
              </a:rPr>
              <a:t>10 smallest properties in terms of area belongs to these places.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4453" y="686144"/>
            <a:ext cx="4176347" cy="3639672"/>
          </a:xfrm>
          <a:prstGeom prst="rect">
            <a:avLst/>
          </a:prstGeom>
        </p:spPr>
      </p:pic>
    </p:spTree>
    <p:extLst>
      <p:ext uri="{BB962C8B-B14F-4D97-AF65-F5344CB8AC3E}">
        <p14:creationId xmlns:p14="http://schemas.microsoft.com/office/powerpoint/2010/main" val="25217845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dirty="0" smtClean="0">
                <a:solidFill>
                  <a:schemeClr val="tx1"/>
                </a:solidFill>
              </a:rPr>
              <a:t>Interpretation:- Greater </a:t>
            </a:r>
            <a:r>
              <a:rPr lang="en-US" sz="2000" dirty="0" err="1">
                <a:solidFill>
                  <a:schemeClr val="tx1"/>
                </a:solidFill>
              </a:rPr>
              <a:t>Kailash</a:t>
            </a:r>
            <a:r>
              <a:rPr lang="en-US" sz="2000" dirty="0">
                <a:solidFill>
                  <a:schemeClr val="tx1"/>
                </a:solidFill>
              </a:rPr>
              <a:t>, Shalimar </a:t>
            </a:r>
            <a:r>
              <a:rPr lang="en-US" sz="2000" dirty="0" err="1">
                <a:solidFill>
                  <a:schemeClr val="tx1"/>
                </a:solidFill>
              </a:rPr>
              <a:t>Bagh</a:t>
            </a:r>
            <a:r>
              <a:rPr lang="en-US" sz="2000" dirty="0">
                <a:solidFill>
                  <a:schemeClr val="tx1"/>
                </a:solidFill>
              </a:rPr>
              <a:t>, </a:t>
            </a:r>
            <a:r>
              <a:rPr lang="en-US" sz="2000" dirty="0" err="1">
                <a:solidFill>
                  <a:schemeClr val="tx1"/>
                </a:solidFill>
              </a:rPr>
              <a:t>Defence</a:t>
            </a:r>
            <a:r>
              <a:rPr lang="en-US" sz="2000" dirty="0">
                <a:solidFill>
                  <a:schemeClr val="tx1"/>
                </a:solidFill>
              </a:rPr>
              <a:t> colony, </a:t>
            </a:r>
            <a:r>
              <a:rPr lang="en-US" sz="2000" dirty="0" err="1">
                <a:solidFill>
                  <a:schemeClr val="tx1"/>
                </a:solidFill>
              </a:rPr>
              <a:t>Sarvpriya</a:t>
            </a:r>
            <a:r>
              <a:rPr lang="en-US" sz="2000" dirty="0">
                <a:solidFill>
                  <a:schemeClr val="tx1"/>
                </a:solidFill>
              </a:rPr>
              <a:t> </a:t>
            </a:r>
            <a:r>
              <a:rPr lang="en-US" sz="2000" dirty="0" err="1">
                <a:solidFill>
                  <a:schemeClr val="tx1"/>
                </a:solidFill>
              </a:rPr>
              <a:t>Vihar</a:t>
            </a:r>
            <a:r>
              <a:rPr lang="en-US" sz="2000" dirty="0">
                <a:solidFill>
                  <a:schemeClr val="tx1"/>
                </a:solidFill>
              </a:rPr>
              <a:t>, Sector-18 </a:t>
            </a:r>
            <a:r>
              <a:rPr lang="en-US" sz="2000" dirty="0" err="1">
                <a:solidFill>
                  <a:schemeClr val="tx1"/>
                </a:solidFill>
              </a:rPr>
              <a:t>Dwarka</a:t>
            </a:r>
            <a:r>
              <a:rPr lang="en-US" sz="2000" dirty="0">
                <a:solidFill>
                  <a:schemeClr val="tx1"/>
                </a:solidFill>
              </a:rPr>
              <a:t>, </a:t>
            </a:r>
            <a:r>
              <a:rPr lang="en-US" sz="2000" dirty="0" err="1">
                <a:solidFill>
                  <a:schemeClr val="tx1"/>
                </a:solidFill>
              </a:rPr>
              <a:t>Najafgarh</a:t>
            </a:r>
            <a:r>
              <a:rPr lang="en-US" sz="2000" dirty="0">
                <a:solidFill>
                  <a:schemeClr val="tx1"/>
                </a:solidFill>
              </a:rPr>
              <a:t>, </a:t>
            </a:r>
            <a:r>
              <a:rPr lang="en-US" sz="2000" dirty="0" err="1">
                <a:solidFill>
                  <a:schemeClr val="tx1"/>
                </a:solidFill>
              </a:rPr>
              <a:t>Gokalpur</a:t>
            </a:r>
            <a:r>
              <a:rPr lang="en-US" sz="2000" dirty="0">
                <a:solidFill>
                  <a:schemeClr val="tx1"/>
                </a:solidFill>
              </a:rPr>
              <a:t>, </a:t>
            </a:r>
            <a:r>
              <a:rPr lang="en-US" sz="2000" dirty="0" err="1">
                <a:solidFill>
                  <a:schemeClr val="tx1"/>
                </a:solidFill>
              </a:rPr>
              <a:t>Gulmohar</a:t>
            </a:r>
            <a:r>
              <a:rPr lang="en-US" sz="2000" dirty="0">
                <a:solidFill>
                  <a:schemeClr val="tx1"/>
                </a:solidFill>
              </a:rPr>
              <a:t> park, Karol </a:t>
            </a:r>
            <a:r>
              <a:rPr lang="en-US" sz="2000" dirty="0" err="1">
                <a:solidFill>
                  <a:schemeClr val="tx1"/>
                </a:solidFill>
              </a:rPr>
              <a:t>Bagh</a:t>
            </a:r>
            <a:r>
              <a:rPr lang="en-US" sz="2000" dirty="0">
                <a:solidFill>
                  <a:schemeClr val="tx1"/>
                </a:solidFill>
              </a:rPr>
              <a:t>, </a:t>
            </a:r>
            <a:r>
              <a:rPr lang="en-US" sz="2000" dirty="0" err="1">
                <a:solidFill>
                  <a:schemeClr val="tx1"/>
                </a:solidFill>
              </a:rPr>
              <a:t>Hari</a:t>
            </a:r>
            <a:r>
              <a:rPr lang="en-US" sz="2000" dirty="0">
                <a:solidFill>
                  <a:schemeClr val="tx1"/>
                </a:solidFill>
              </a:rPr>
              <a:t> Nagar top 10 biggest properties in terms of area belongs to these places.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206" y="562709"/>
            <a:ext cx="4710571" cy="3928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9774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dirty="0">
                <a:solidFill>
                  <a:schemeClr val="tx1"/>
                </a:solidFill>
              </a:rPr>
              <a:t>Interpretation:- we have already observed that there is positive relation between area and price </a:t>
            </a:r>
            <a:r>
              <a:rPr lang="en-US" sz="2000" dirty="0" smtClean="0">
                <a:solidFill>
                  <a:schemeClr val="tx1"/>
                </a:solidFill>
              </a:rPr>
              <a:t>but  </a:t>
            </a:r>
            <a:r>
              <a:rPr lang="en-US" sz="2000" dirty="0">
                <a:solidFill>
                  <a:schemeClr val="tx1"/>
                </a:solidFill>
              </a:rPr>
              <a:t>even with same area properties which are ready to move there prices are higher than the properties which are </a:t>
            </a:r>
            <a:r>
              <a:rPr lang="en-US" sz="2000" dirty="0" smtClean="0">
                <a:solidFill>
                  <a:schemeClr val="tx1"/>
                </a:solidFill>
              </a:rPr>
              <a:t>under construction</a:t>
            </a:r>
            <a:r>
              <a:rPr lang="en-US" sz="2000" dirty="0">
                <a:solidFill>
                  <a:schemeClr val="tx1"/>
                </a:solidFill>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364" y="596779"/>
            <a:ext cx="5008960" cy="37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3341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solidFill>
                  <a:schemeClr val="tx1"/>
                </a:solidFill>
              </a:rPr>
              <a:t>Interpretation</a:t>
            </a:r>
            <a:r>
              <a:rPr lang="en-US" dirty="0" smtClean="0">
                <a:solidFill>
                  <a:schemeClr val="tx1"/>
                </a:solidFill>
              </a:rPr>
              <a:t>:- All </a:t>
            </a:r>
            <a:r>
              <a:rPr lang="en-US" dirty="0">
                <a:solidFill>
                  <a:schemeClr val="tx1"/>
                </a:solidFill>
              </a:rPr>
              <a:t>the variables are positively correlated to each other</a:t>
            </a:r>
            <a:r>
              <a:rPr lang="en-US" dirty="0" smtClean="0">
                <a:solidFill>
                  <a:schemeClr val="tx1"/>
                </a:solidFill>
              </a:rPr>
              <a:t>.</a:t>
            </a:r>
            <a:endParaRPr lang="en-US" dirty="0">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495" y="1220300"/>
            <a:ext cx="3464719"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20372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8910" y="4952880"/>
            <a:ext cx="7886700" cy="1500187"/>
          </a:xfrm>
        </p:spPr>
        <p:txBody>
          <a:bodyPr>
            <a:normAutofit/>
          </a:bodyPr>
          <a:lstStyle/>
          <a:p>
            <a:r>
              <a:rPr lang="en-US" sz="2000" dirty="0" smtClean="0">
                <a:solidFill>
                  <a:schemeClr val="tx1"/>
                </a:solidFill>
              </a:rPr>
              <a:t>Interpretation:- Most apartments are on resale and ready to move. there are very few which belongs to other three category.</a:t>
            </a:r>
          </a:p>
          <a:p>
            <a:r>
              <a:rPr lang="en-US" sz="2000" dirty="0" smtClean="0">
                <a:solidFill>
                  <a:schemeClr val="tx1"/>
                </a:solidFill>
              </a:rPr>
              <a:t>Independent floor is present in all four categories.</a:t>
            </a:r>
          </a:p>
          <a:p>
            <a:r>
              <a:rPr lang="en-US" sz="2000" dirty="0" smtClean="0">
                <a:solidFill>
                  <a:schemeClr val="tx1"/>
                </a:solidFill>
              </a:rPr>
              <a:t>There is no new independent home all are on resale and ready to move.</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826" y="117230"/>
            <a:ext cx="5336472" cy="245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827" y="2567354"/>
            <a:ext cx="5530727" cy="226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7348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a:t>Summary</a:t>
            </a:r>
          </a:p>
        </p:txBody>
      </p:sp>
      <p:sp>
        <p:nvSpPr>
          <p:cNvPr id="5" name="Content Placeholder 4"/>
          <p:cNvSpPr>
            <a:spLocks noGrp="1"/>
          </p:cNvSpPr>
          <p:nvPr>
            <p:ph idx="1"/>
          </p:nvPr>
        </p:nvSpPr>
        <p:spPr/>
        <p:txBody>
          <a:bodyPr>
            <a:normAutofit fontScale="92500" lnSpcReduction="20000"/>
          </a:bodyPr>
          <a:lstStyle/>
          <a:p>
            <a:r>
              <a:rPr lang="en-US" sz="2400" dirty="0"/>
              <a:t>In the given data set average price of the properties are 1.77 crore. minimum price is 12 lakh whereas maximum is 23 crore so we can </a:t>
            </a:r>
            <a:r>
              <a:rPr lang="en-US" sz="2400" dirty="0" err="1"/>
              <a:t>properlt</a:t>
            </a:r>
            <a:r>
              <a:rPr lang="en-US" sz="2400" dirty="0"/>
              <a:t> see that data is distributed.</a:t>
            </a:r>
          </a:p>
          <a:p>
            <a:r>
              <a:rPr lang="en-US" sz="2400" dirty="0"/>
              <a:t>Maximum BHK in houses is 8 and minimum is 1 and average is 3 BHK.</a:t>
            </a:r>
          </a:p>
          <a:p>
            <a:r>
              <a:rPr lang="en-US" sz="2400" dirty="0"/>
              <a:t>Maximum square feet is 6075 where as the minimum is 350. we can see that the data is distributed.</a:t>
            </a:r>
          </a:p>
          <a:p>
            <a:r>
              <a:rPr lang="en-US" sz="2400" dirty="0"/>
              <a:t>Bathroom details are quiet similar too BHK.</a:t>
            </a:r>
          </a:p>
          <a:p>
            <a:r>
              <a:rPr lang="en-US" sz="2400" dirty="0"/>
              <a:t>According to the dataset Greater </a:t>
            </a:r>
            <a:r>
              <a:rPr lang="en-US" sz="2400" dirty="0" err="1"/>
              <a:t>Kailash</a:t>
            </a:r>
            <a:r>
              <a:rPr lang="en-US" sz="2400" dirty="0"/>
              <a:t> is the most expensive place to buy property in Delhi.</a:t>
            </a:r>
          </a:p>
          <a:p>
            <a:r>
              <a:rPr lang="en-US" sz="2400" dirty="0" err="1"/>
              <a:t>Vinod</a:t>
            </a:r>
            <a:r>
              <a:rPr lang="en-US" sz="2400" dirty="0"/>
              <a:t> Nagar North is the cheapest place to buy property in Delhi.</a:t>
            </a:r>
          </a:p>
          <a:p>
            <a:r>
              <a:rPr lang="en-US" sz="2400" dirty="0"/>
              <a:t>Independent floors are the highest in all property types.</a:t>
            </a:r>
          </a:p>
          <a:p>
            <a:r>
              <a:rPr lang="en-US" sz="2400" dirty="0"/>
              <a:t>Bathrooms in the properties are highly correlated with the size of property</a:t>
            </a:r>
            <a:r>
              <a:rPr lang="en-US" sz="2400" dirty="0" smtClean="0"/>
              <a:t>.</a:t>
            </a:r>
            <a:endParaRPr lang="en-US" sz="2400" dirty="0"/>
          </a:p>
          <a:p>
            <a:endParaRPr lang="en-US" dirty="0"/>
          </a:p>
        </p:txBody>
      </p:sp>
    </p:spTree>
    <p:extLst>
      <p:ext uri="{BB962C8B-B14F-4D97-AF65-F5344CB8AC3E}">
        <p14:creationId xmlns:p14="http://schemas.microsoft.com/office/powerpoint/2010/main" val="16530812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4849888" y="1850750"/>
            <a:ext cx="3349232" cy="2834317"/>
          </a:xfrm>
          <a:prstGeom prst="rect">
            <a:avLst/>
          </a:prstGeom>
          <a:noFill/>
          <a:ln>
            <a:noFill/>
          </a:ln>
        </p:spPr>
      </p:pic>
      <p:sp>
        <p:nvSpPr>
          <p:cNvPr id="117" name="Google Shape;117;p16"/>
          <p:cNvSpPr txBox="1"/>
          <p:nvPr/>
        </p:nvSpPr>
        <p:spPr>
          <a:xfrm>
            <a:off x="933450" y="2997201"/>
            <a:ext cx="2746377"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extLst>
      <p:ext uri="{BB962C8B-B14F-4D97-AF65-F5344CB8AC3E}">
        <p14:creationId xmlns:p14="http://schemas.microsoft.com/office/powerpoint/2010/main" val="1206343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Extraction</a:t>
            </a:r>
            <a:endParaRPr lang="en-US" dirty="0"/>
          </a:p>
        </p:txBody>
      </p:sp>
      <p:sp>
        <p:nvSpPr>
          <p:cNvPr id="4" name="Content Placeholder 3"/>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Importing all necessary modules for extracting data and data </a:t>
            </a:r>
            <a:r>
              <a:rPr lang="en-US" dirty="0" err="1" smtClean="0"/>
              <a:t>analsis</a:t>
            </a:r>
            <a:endParaRPr lang="en-US" dirty="0" smtClean="0"/>
          </a:p>
          <a:p>
            <a:endParaRPr lang="en-US" dirty="0" smtClean="0"/>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05" y="1734895"/>
            <a:ext cx="4622651" cy="2610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964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12" y="107218"/>
            <a:ext cx="7886700" cy="1325563"/>
          </a:xfrm>
        </p:spPr>
        <p:txBody>
          <a:bodyPr/>
          <a:lstStyle/>
          <a:p>
            <a:r>
              <a:rPr lang="en-US" dirty="0"/>
              <a:t>Data </a:t>
            </a:r>
            <a:r>
              <a:rPr lang="en-US" dirty="0" smtClean="0"/>
              <a:t>Extraction</a:t>
            </a:r>
            <a:endParaRPr lang="en-US" dirty="0"/>
          </a:p>
        </p:txBody>
      </p:sp>
      <p:sp>
        <p:nvSpPr>
          <p:cNvPr id="3" name="Content Placeholder 2"/>
          <p:cNvSpPr>
            <a:spLocks noGrp="1"/>
          </p:cNvSpPr>
          <p:nvPr>
            <p:ph idx="1"/>
          </p:nvPr>
        </p:nvSpPr>
        <p:spPr>
          <a:xfrm>
            <a:off x="628650" y="1525589"/>
            <a:ext cx="7886700" cy="4651375"/>
          </a:xfrm>
        </p:spPr>
        <p:txBody>
          <a:bodyPr>
            <a:normAutofit fontScale="92500" lnSpcReduction="20000"/>
          </a:bodyPr>
          <a:lstStyle/>
          <a:p>
            <a:endParaRPr lang="en-US" dirty="0" smtClean="0"/>
          </a:p>
          <a:p>
            <a:endParaRPr lang="en-US" dirty="0" smtClean="0"/>
          </a:p>
          <a:p>
            <a:endParaRPr lang="en-US" dirty="0"/>
          </a:p>
          <a:p>
            <a:endParaRPr lang="en-US" dirty="0" smtClean="0"/>
          </a:p>
          <a:p>
            <a:endParaRPr lang="en-US" dirty="0"/>
          </a:p>
          <a:p>
            <a:pPr marL="0" indent="0">
              <a:buNone/>
            </a:pPr>
            <a:endParaRPr lang="en-US" dirty="0"/>
          </a:p>
          <a:p>
            <a:endParaRPr lang="en-US" dirty="0" smtClean="0"/>
          </a:p>
          <a:p>
            <a:r>
              <a:rPr lang="en-US" dirty="0" smtClean="0"/>
              <a:t>Here we are gathering the information of each page and dividing the classes and storing the information into list.</a:t>
            </a:r>
          </a:p>
          <a:p>
            <a:pPr marL="0" indent="0">
              <a:buNone/>
            </a:pPr>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0" y="1572480"/>
            <a:ext cx="6923485"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2766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673" y="142388"/>
            <a:ext cx="7886700" cy="1325563"/>
          </a:xfrm>
        </p:spPr>
        <p:txBody>
          <a:bodyPr/>
          <a:lstStyle/>
          <a:p>
            <a:r>
              <a:rPr lang="en-US" dirty="0"/>
              <a:t>Data Extraction</a:t>
            </a:r>
          </a:p>
        </p:txBody>
      </p:sp>
      <p:sp>
        <p:nvSpPr>
          <p:cNvPr id="3" name="Content Placeholder 2"/>
          <p:cNvSpPr>
            <a:spLocks noGrp="1"/>
          </p:cNvSpPr>
          <p:nvPr>
            <p:ph idx="1"/>
          </p:nvPr>
        </p:nvSpPr>
        <p:spPr>
          <a:xfrm>
            <a:off x="628650" y="5169877"/>
            <a:ext cx="7886700" cy="1007086"/>
          </a:xfrm>
        </p:spPr>
        <p:txBody>
          <a:bodyPr>
            <a:normAutofit/>
          </a:bodyPr>
          <a:lstStyle/>
          <a:p>
            <a:r>
              <a:rPr lang="en-US" sz="2000" dirty="0" smtClean="0"/>
              <a:t>I have extracted and imported around 13 column and saved as .</a:t>
            </a:r>
            <a:r>
              <a:rPr lang="en-US" sz="2000" dirty="0" err="1" smtClean="0"/>
              <a:t>csv</a:t>
            </a:r>
            <a:r>
              <a:rPr lang="en-US" sz="2000" dirty="0" smtClean="0"/>
              <a:t> file.</a:t>
            </a:r>
            <a:endParaRPr lang="en-US" sz="20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674" y="1311153"/>
            <a:ext cx="3000375"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8079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312" y="224450"/>
            <a:ext cx="7886700" cy="1325563"/>
          </a:xfrm>
        </p:spPr>
        <p:txBody>
          <a:bodyPr/>
          <a:lstStyle/>
          <a:p>
            <a:r>
              <a:rPr lang="en-US" dirty="0" smtClean="0"/>
              <a:t>Data Cleaning</a:t>
            </a:r>
            <a:endParaRPr lang="en-US" dirty="0"/>
          </a:p>
        </p:txBody>
      </p:sp>
      <p:sp>
        <p:nvSpPr>
          <p:cNvPr id="4" name="Content Placeholder 3"/>
          <p:cNvSpPr>
            <a:spLocks noGrp="1"/>
          </p:cNvSpPr>
          <p:nvPr>
            <p:ph idx="1"/>
          </p:nvPr>
        </p:nvSpPr>
        <p:spPr/>
        <p:txBody>
          <a:bodyPr>
            <a:normAutofit fontScale="70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r>
              <a:rPr lang="en-US" dirty="0" smtClean="0"/>
              <a:t>Here I have deleted two columns Builder firms and project name because  only 120 real estate property have these details.</a:t>
            </a:r>
          </a:p>
          <a:p>
            <a:r>
              <a:rPr lang="en-US" dirty="0" smtClean="0"/>
              <a:t>Here we can see bathroom details is also not present is some properties so we have dropped these rows.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72" y="1343227"/>
            <a:ext cx="7166181" cy="322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66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466" y="1"/>
            <a:ext cx="7886700" cy="1325563"/>
          </a:xfrm>
        </p:spPr>
        <p:txBody>
          <a:bodyPr/>
          <a:lstStyle/>
          <a:p>
            <a:r>
              <a:rPr lang="en-US" dirty="0"/>
              <a:t>Data Cleaning</a:t>
            </a:r>
          </a:p>
        </p:txBody>
      </p:sp>
      <p:sp>
        <p:nvSpPr>
          <p:cNvPr id="3" name="Content Placeholder 2"/>
          <p:cNvSpPr>
            <a:spLocks noGrp="1"/>
          </p:cNvSpPr>
          <p:nvPr>
            <p:ph idx="1"/>
          </p:nvPr>
        </p:nvSpPr>
        <p:spPr>
          <a:xfrm>
            <a:off x="628650" y="4923692"/>
            <a:ext cx="7886700" cy="1253270"/>
          </a:xfrm>
        </p:spPr>
        <p:txBody>
          <a:bodyPr>
            <a:normAutofit/>
          </a:bodyPr>
          <a:lstStyle/>
          <a:p>
            <a:r>
              <a:rPr lang="en-US" sz="2000" dirty="0" smtClean="0"/>
              <a:t>This is our final data set It has 9 columns and 452 rows.</a:t>
            </a: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819" y="1127615"/>
            <a:ext cx="3128963"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3321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11" y="393823"/>
            <a:ext cx="8187122" cy="556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8364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1289</Words>
  <Application>Microsoft Office PowerPoint</Application>
  <PresentationFormat>On-screen Show (4:3)</PresentationFormat>
  <Paragraphs>123</Paragraphs>
  <Slides>38</Slides>
  <Notes>2</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Project Title: Web Scraping and EDA on Real Estate  Website:- Makaan.com</vt:lpstr>
      <vt:lpstr>Web Scraping</vt:lpstr>
      <vt:lpstr>Data Extraction</vt:lpstr>
      <vt:lpstr>Data Extraction</vt:lpstr>
      <vt:lpstr>Data Extraction</vt:lpstr>
      <vt:lpstr>Data Cleaning</vt:lpstr>
      <vt:lpstr>Data Cleaning</vt:lpstr>
      <vt:lpstr>PowerPoint Presentation</vt:lpstr>
      <vt:lpstr>Data Visualization</vt:lpstr>
      <vt:lpstr>Univariate Analysis</vt:lpstr>
      <vt:lpstr>Property Type</vt:lpstr>
      <vt:lpstr>Bathrooms</vt:lpstr>
      <vt:lpstr>BHK</vt:lpstr>
      <vt:lpstr>Price</vt:lpstr>
      <vt:lpstr>Area of the property</vt:lpstr>
      <vt:lpstr>Construction Status</vt:lpstr>
      <vt:lpstr>Property status</vt:lpstr>
      <vt:lpstr>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cp:revision>
  <dcterms:created xsi:type="dcterms:W3CDTF">2022-01-04T17:34:06Z</dcterms:created>
  <dcterms:modified xsi:type="dcterms:W3CDTF">2022-01-04T17:52:44Z</dcterms:modified>
</cp:coreProperties>
</file>